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57" r:id="rId4"/>
    <p:sldId id="284" r:id="rId5"/>
    <p:sldId id="262" r:id="rId6"/>
    <p:sldId id="258" r:id="rId7"/>
    <p:sldId id="276" r:id="rId8"/>
    <p:sldId id="259" r:id="rId9"/>
    <p:sldId id="275" r:id="rId10"/>
    <p:sldId id="260" r:id="rId11"/>
    <p:sldId id="277" r:id="rId12"/>
    <p:sldId id="278" r:id="rId13"/>
    <p:sldId id="261" r:id="rId14"/>
    <p:sldId id="279" r:id="rId15"/>
    <p:sldId id="283" r:id="rId16"/>
    <p:sldId id="282" r:id="rId17"/>
    <p:sldId id="264" r:id="rId18"/>
    <p:sldId id="265" r:id="rId19"/>
    <p:sldId id="266" r:id="rId20"/>
    <p:sldId id="267" r:id="rId21"/>
    <p:sldId id="268" r:id="rId22"/>
    <p:sldId id="269" r:id="rId23"/>
    <p:sldId id="270" r:id="rId24"/>
    <p:sldId id="271" r:id="rId25"/>
    <p:sldId id="272" r:id="rId26"/>
    <p:sldId id="287" r:id="rId27"/>
    <p:sldId id="288" r:id="rId28"/>
    <p:sldId id="289" r:id="rId29"/>
    <p:sldId id="290" r:id="rId30"/>
    <p:sldId id="286" r:id="rId31"/>
    <p:sldId id="291" r:id="rId32"/>
    <p:sldId id="28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E35B125-35AF-4656-A60F-C6BCBB48E1C3}">
          <p14:sldIdLst>
            <p14:sldId id="256"/>
            <p14:sldId id="273"/>
            <p14:sldId id="257"/>
            <p14:sldId id="284"/>
            <p14:sldId id="262"/>
            <p14:sldId id="258"/>
            <p14:sldId id="276"/>
            <p14:sldId id="259"/>
            <p14:sldId id="275"/>
            <p14:sldId id="260"/>
            <p14:sldId id="277"/>
            <p14:sldId id="278"/>
            <p14:sldId id="261"/>
            <p14:sldId id="279"/>
            <p14:sldId id="283"/>
            <p14:sldId id="282"/>
            <p14:sldId id="264"/>
            <p14:sldId id="265"/>
            <p14:sldId id="266"/>
            <p14:sldId id="267"/>
            <p14:sldId id="268"/>
            <p14:sldId id="269"/>
            <p14:sldId id="270"/>
            <p14:sldId id="271"/>
            <p14:sldId id="272"/>
            <p14:sldId id="287"/>
            <p14:sldId id="288"/>
            <p14:sldId id="289"/>
            <p14:sldId id="290"/>
            <p14:sldId id="286"/>
            <p14:sldId id="291"/>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9" autoAdjust="0"/>
  </p:normalViewPr>
  <p:slideViewPr>
    <p:cSldViewPr>
      <p:cViewPr varScale="1">
        <p:scale>
          <a:sx n="97" d="100"/>
          <a:sy n="97" d="100"/>
        </p:scale>
        <p:origin x="-114" y="-114"/>
      </p:cViewPr>
      <p:guideLst>
        <p:guide orient="horz" pos="2160"/>
        <p:guide pos="2880"/>
      </p:guideLst>
    </p:cSldViewPr>
  </p:slideViewPr>
  <p:outlineViewPr>
    <p:cViewPr>
      <p:scale>
        <a:sx n="33" d="100"/>
        <a:sy n="33" d="100"/>
      </p:scale>
      <p:origin x="0" y="28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ja-JP" altLang="en-US" smtClean="0"/>
              <a:t>マスター タイトルの書式設定</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30" name="Date Placeholder 29"/>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ja-JP" altLang="en-US" smtClean="0"/>
              <a:t>マスター タイトルの書式設定</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F4BD29D-3EBB-4A7B-A02B-68AB010ABF90}" type="datetimeFigureOut">
              <a:rPr kumimoji="1" lang="ja-JP" altLang="en-US" smtClean="0"/>
              <a:t>2011/8/20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153400" y="6356350"/>
            <a:ext cx="533400" cy="365125"/>
          </a:xfrm>
        </p:spPr>
        <p:txBody>
          <a:bodyPr/>
          <a:lstStyle/>
          <a:p>
            <a:fld id="{FAF148EA-7D45-471A-97AB-03212176F0A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807733"/>
          </a:xfrm>
          <a:prstGeom prst="rect">
            <a:avLst/>
          </a:prstGeom>
        </p:spPr>
        <p:txBody>
          <a:bodyPr vert="horz" lIns="0" tIns="9144" rIns="0" bIns="9144" anchor="b">
            <a:normAutofit/>
          </a:bodyPr>
          <a:lstStyle/>
          <a:p>
            <a:r>
              <a:rPr lang="ja-JP" altLang="en-US" dirty="0" smtClean="0"/>
              <a:t>マスター タイトルの書式設定</a:t>
            </a:r>
            <a:endParaRPr lang="en-US" dirty="0"/>
          </a:p>
        </p:txBody>
      </p:sp>
      <p:sp>
        <p:nvSpPr>
          <p:cNvPr id="30" name="Text Placeholder 29"/>
          <p:cNvSpPr>
            <a:spLocks noGrp="1"/>
          </p:cNvSpPr>
          <p:nvPr>
            <p:ph type="body" idx="1"/>
          </p:nvPr>
        </p:nvSpPr>
        <p:spPr>
          <a:xfrm>
            <a:off x="457201" y="1556792"/>
            <a:ext cx="8229600" cy="4762872"/>
          </a:xfrm>
          <a:prstGeom prst="rect">
            <a:avLst/>
          </a:prstGeom>
        </p:spPr>
        <p:txBody>
          <a:bodyPr vert="horz" lIns="9144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FF4BD29D-3EBB-4A7B-A02B-68AB010ABF90}" type="datetimeFigureOut">
              <a:rPr kumimoji="1" lang="ja-JP" altLang="en-US" smtClean="0"/>
              <a:t>2011/8/20</a:t>
            </a:fld>
            <a:endParaRPr kumimoji="1" lang="ja-JP" alt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kumimoji="1" lang="ja-JP" alt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FAF148EA-7D45-471A-97AB-03212176F0A3}" type="slidenum">
              <a:rPr kumimoji="1" lang="ja-JP" altLang="en-US" smtClean="0"/>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1"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kumimoji="1"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kumimoji="1"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kumimoji="1"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kumimoji="1"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kumimoji="1"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kumimoji="1"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kumimoji="1"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Visual Studio </a:t>
            </a:r>
            <a:r>
              <a:rPr kumimoji="1" lang="en-US" altLang="ja-JP" dirty="0" err="1" smtClean="0"/>
              <a:t>LightSwitch</a:t>
            </a:r>
            <a:r>
              <a:rPr kumimoji="1" lang="en-US" altLang="ja-JP" dirty="0" smtClean="0"/>
              <a:t> 2011</a:t>
            </a:r>
            <a:endParaRPr kumimoji="1" lang="ja-JP" altLang="en-US" dirty="0"/>
          </a:p>
        </p:txBody>
      </p:sp>
      <p:sp>
        <p:nvSpPr>
          <p:cNvPr id="3" name="サブタイトル 2"/>
          <p:cNvSpPr>
            <a:spLocks noGrp="1"/>
          </p:cNvSpPr>
          <p:nvPr>
            <p:ph type="subTitle" idx="1"/>
          </p:nvPr>
        </p:nvSpPr>
        <p:spPr>
          <a:xfrm>
            <a:off x="2987824" y="5085184"/>
            <a:ext cx="5105400" cy="1219200"/>
          </a:xfrm>
        </p:spPr>
        <p:txBody>
          <a:bodyPr/>
          <a:lstStyle/>
          <a:p>
            <a:r>
              <a:rPr kumimoji="1" lang="ja-JP" altLang="en-US" dirty="0" smtClean="0"/>
              <a:t>宇宙仮面</a:t>
            </a:r>
            <a:endParaRPr kumimoji="1" lang="ja-JP" altLang="en-US" dirty="0"/>
          </a:p>
        </p:txBody>
      </p:sp>
      <p:pic>
        <p:nvPicPr>
          <p:cNvPr id="1026" name="Picture 2" descr="C:\Users\uchukamen\Desktop\TechA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391393" cy="101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8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33400"/>
            <a:ext cx="8784976" cy="807733"/>
          </a:xfrm>
        </p:spPr>
        <p:txBody>
          <a:bodyPr>
            <a:normAutofit fontScale="90000"/>
          </a:bodyPr>
          <a:lstStyle/>
          <a:p>
            <a:r>
              <a:rPr lang="ja-JP" altLang="en-US" dirty="0" smtClean="0"/>
              <a:t>３．今日</a:t>
            </a:r>
            <a:r>
              <a:rPr lang="ja-JP" altLang="en-US" dirty="0"/>
              <a:t>の要件を満たしながら、将来のニーズの変化にも柔軟に</a:t>
            </a:r>
            <a:r>
              <a:rPr lang="ja-JP" altLang="en-US" dirty="0" smtClean="0"/>
              <a:t>対応</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今日の要件に適合した、実用的で拡張性の高いアプリケーションを構築しながら、将来のニーズの変化に柔軟に対応することができます。</a:t>
            </a:r>
            <a:r>
              <a:rPr lang="en-US" altLang="ja-JP" dirty="0" err="1"/>
              <a:t>LightSwitch</a:t>
            </a:r>
            <a:r>
              <a:rPr lang="en-US" altLang="ja-JP" dirty="0"/>
              <a:t> </a:t>
            </a:r>
            <a:r>
              <a:rPr lang="ja-JP" altLang="en-US" dirty="0"/>
              <a:t>に標準で用意されているテンプレートやコンポーネントは拡張性が高いため、個別の要件にあった特定の機能もアプリケーションに付加することができます。また、デスクトップ利用から始めたアプリケーションも、将来の需要の増加に合わせて、</a:t>
            </a:r>
            <a:r>
              <a:rPr lang="en-US" altLang="ja-JP" dirty="0"/>
              <a:t>Microsoft Windows Azure </a:t>
            </a:r>
            <a:r>
              <a:rPr lang="ja-JP" altLang="en-US" dirty="0"/>
              <a:t>上へ移行することも可能です。</a:t>
            </a:r>
          </a:p>
          <a:p>
            <a:pPr marL="0" indent="0">
              <a:buNone/>
            </a:pPr>
            <a:endParaRPr kumimoji="1" lang="ja-JP" altLang="en-US" dirty="0"/>
          </a:p>
        </p:txBody>
      </p:sp>
    </p:spTree>
    <p:extLst>
      <p:ext uri="{BB962C8B-B14F-4D97-AF65-F5344CB8AC3E}">
        <p14:creationId xmlns:p14="http://schemas.microsoft.com/office/powerpoint/2010/main" val="408442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画面テンプレート</a:t>
            </a:r>
            <a:endParaRPr kumimoji="1" lang="ja-JP" altLang="en-US" dirty="0"/>
          </a:p>
        </p:txBody>
      </p:sp>
      <p:sp>
        <p:nvSpPr>
          <p:cNvPr id="3" name="コンテンツ プレースホルダー 2"/>
          <p:cNvSpPr>
            <a:spLocks noGrp="1"/>
          </p:cNvSpPr>
          <p:nvPr>
            <p:ph idx="1"/>
          </p:nvPr>
        </p:nvSpPr>
        <p:spPr>
          <a:xfrm>
            <a:off x="457201" y="1556792"/>
            <a:ext cx="8147247" cy="1080120"/>
          </a:xfrm>
        </p:spPr>
        <p:txBody>
          <a:bodyPr/>
          <a:lstStyle/>
          <a:p>
            <a:r>
              <a:rPr lang="en-US" altLang="ja-JP" dirty="0" err="1" smtClean="0"/>
              <a:t>CodePlex</a:t>
            </a:r>
            <a:r>
              <a:rPr lang="ja-JP" altLang="en-US" dirty="0" smtClean="0"/>
              <a:t>やサードパーティから提供されている。</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5824961" cy="415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36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エンティティデザイナー画面</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6136407" cy="482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25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４．再設計</a:t>
            </a:r>
            <a:r>
              <a:rPr lang="ja-JP" altLang="en-US" dirty="0"/>
              <a:t>なしにアプリケーションを拡張</a:t>
            </a:r>
            <a:r>
              <a:rPr lang="ja-JP" altLang="en-US" dirty="0" smtClean="0"/>
              <a:t>する</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err="1"/>
              <a:t>LightSwitch</a:t>
            </a:r>
            <a:r>
              <a:rPr lang="en-US" altLang="ja-JP" dirty="0"/>
              <a:t> </a:t>
            </a:r>
            <a:r>
              <a:rPr lang="ja-JP" altLang="en-US" dirty="0"/>
              <a:t>には、業務アプリケーションで最もよく利用される機能を提供するコンポーネントがあらかじめ多数用意されていますが、ビジネスの状況の変化に合わせたカスタム機能が必要になる場合もあります。 </a:t>
            </a:r>
            <a:r>
              <a:rPr lang="en-US" altLang="ja-JP" dirty="0" err="1"/>
              <a:t>LightSwitch</a:t>
            </a:r>
            <a:r>
              <a:rPr lang="en-US" altLang="ja-JP" dirty="0"/>
              <a:t> </a:t>
            </a:r>
            <a:r>
              <a:rPr lang="ja-JP" altLang="en-US" dirty="0"/>
              <a:t>アプリケーションは、アプリケーションの構造や機能を定義したテンプレート、アプリケーションの外観を定義するテーマ、</a:t>
            </a:r>
            <a:r>
              <a:rPr lang="en-US" altLang="ja-JP" dirty="0"/>
              <a:t>email </a:t>
            </a:r>
            <a:r>
              <a:rPr lang="ja-JP" altLang="en-US" dirty="0"/>
              <a:t>アドレスや電話番号といったビジネスデータ型、および各種コントロールのカスタマイズに柔軟に対応しています。カスタムコンポーネントは、サードパーティーから提供されるものが利用可能な他、開発スキルがあれば、</a:t>
            </a:r>
            <a:r>
              <a:rPr lang="en-US" altLang="ja-JP" dirty="0"/>
              <a:t>Visual Studio Professional</a:t>
            </a:r>
            <a:r>
              <a:rPr lang="ja-JP" altLang="en-US" dirty="0" err="1"/>
              <a:t>、</a:t>
            </a:r>
            <a:r>
              <a:rPr lang="en-US" altLang="ja-JP" dirty="0"/>
              <a:t>Premium </a:t>
            </a:r>
            <a:r>
              <a:rPr lang="ja-JP" altLang="en-US" dirty="0"/>
              <a:t>または </a:t>
            </a:r>
            <a:r>
              <a:rPr lang="en-US" altLang="ja-JP" dirty="0"/>
              <a:t>Ultimate </a:t>
            </a:r>
            <a:r>
              <a:rPr lang="ja-JP" altLang="en-US" dirty="0"/>
              <a:t>を利用して自分で開発することができます。 </a:t>
            </a:r>
          </a:p>
        </p:txBody>
      </p:sp>
    </p:spTree>
    <p:extLst>
      <p:ext uri="{BB962C8B-B14F-4D97-AF65-F5344CB8AC3E}">
        <p14:creationId xmlns:p14="http://schemas.microsoft.com/office/powerpoint/2010/main" val="30182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カスタマイゼーション・モード</a:t>
            </a:r>
            <a:endParaRPr kumimoji="1" lang="ja-JP" altLang="en-US" dirty="0"/>
          </a:p>
        </p:txBody>
      </p:sp>
      <p:sp>
        <p:nvSpPr>
          <p:cNvPr id="3" name="コンテンツ プレースホルダー 2"/>
          <p:cNvSpPr>
            <a:spLocks noGrp="1"/>
          </p:cNvSpPr>
          <p:nvPr>
            <p:ph idx="1"/>
          </p:nvPr>
        </p:nvSpPr>
        <p:spPr>
          <a:xfrm>
            <a:off x="457201" y="1556792"/>
            <a:ext cx="2242591" cy="4762872"/>
          </a:xfrm>
        </p:spPr>
        <p:txBody>
          <a:bodyPr/>
          <a:lstStyle/>
          <a:p>
            <a:r>
              <a:rPr kumimoji="1" lang="ja-JP" altLang="en-US" dirty="0" smtClean="0"/>
              <a:t>実行時画面をカスタマイズできる。</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9520"/>
            <a:ext cx="5973341" cy="48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5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err="1" smtClean="0"/>
              <a:t>DeMO</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実際に触ってみよう</a:t>
            </a:r>
            <a:endParaRPr kumimoji="1" lang="ja-JP" altLang="en-US" dirty="0"/>
          </a:p>
        </p:txBody>
      </p:sp>
    </p:spTree>
    <p:extLst>
      <p:ext uri="{BB962C8B-B14F-4D97-AF65-F5344CB8AC3E}">
        <p14:creationId xmlns:p14="http://schemas.microsoft.com/office/powerpoint/2010/main" val="187396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Architecture</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20785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 typical three-tier application</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LightSwitch</a:t>
            </a:r>
            <a:r>
              <a:rPr kumimoji="1" lang="ja-JP" altLang="en-US" dirty="0" smtClean="0"/>
              <a:t>は、</a:t>
            </a:r>
            <a:r>
              <a:rPr lang="ja-JP" altLang="en-US" dirty="0" smtClean="0"/>
              <a:t>３層アプリケーション。</a:t>
            </a:r>
            <a:endParaRPr lang="en-US" altLang="ja-JP" dirty="0" smtClean="0"/>
          </a:p>
          <a:p>
            <a:r>
              <a:rPr kumimoji="1" lang="ja-JP" altLang="en-US" dirty="0" smtClean="0"/>
              <a:t>３層アプリケーションとは</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55456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38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4000" dirty="0" err="1" smtClean="0"/>
              <a:t>LightSwtich</a:t>
            </a:r>
            <a:r>
              <a:rPr kumimoji="1" lang="en-US" altLang="ja-JP" sz="4000" dirty="0" smtClean="0"/>
              <a:t> 1.0 three-tier application</a:t>
            </a:r>
            <a:endParaRPr kumimoji="1" lang="ja-JP" altLang="en-US" sz="4000" dirty="0"/>
          </a:p>
        </p:txBody>
      </p:sp>
      <p:sp>
        <p:nvSpPr>
          <p:cNvPr id="3" name="コンテンツ プレースホルダー 2"/>
          <p:cNvSpPr>
            <a:spLocks noGrp="1"/>
          </p:cNvSpPr>
          <p:nvPr>
            <p:ph idx="1"/>
          </p:nvPr>
        </p:nvSpPr>
        <p:spPr/>
        <p:txBody>
          <a:bodyPr/>
          <a:lstStyle/>
          <a:p>
            <a:r>
              <a:rPr lang="en-US" altLang="ja-JP" dirty="0" err="1" smtClean="0"/>
              <a:t>LightSwitch</a:t>
            </a:r>
            <a:r>
              <a:rPr lang="ja-JP" altLang="en-US" dirty="0" smtClean="0"/>
              <a:t>は、</a:t>
            </a:r>
            <a:r>
              <a:rPr lang="en-US" altLang="ja-JP" dirty="0" smtClean="0"/>
              <a:t>Silverlight 4.0, WCF RIA, ASP.NET 4.0</a:t>
            </a:r>
            <a:r>
              <a:rPr lang="ja-JP" altLang="en-US" dirty="0" err="1" smtClean="0"/>
              <a:t>、</a:t>
            </a:r>
            <a:r>
              <a:rPr lang="en-US" altLang="ja-JP" dirty="0" smtClean="0"/>
              <a:t>Windows Azure, SQL Server, SQL Azure </a:t>
            </a:r>
            <a:r>
              <a:rPr lang="ja-JP" altLang="en-US" dirty="0" smtClean="0"/>
              <a:t>などの、既存のテクノロジーの上の３層アプリケーション。</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7615640" cy="300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005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Presentation Tier</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LightSwitch</a:t>
            </a:r>
            <a:r>
              <a:rPr kumimoji="1" lang="en-US" altLang="ja-JP" dirty="0" smtClean="0"/>
              <a:t> </a:t>
            </a:r>
            <a:r>
              <a:rPr kumimoji="1" lang="ja-JP" altLang="en-US" dirty="0" smtClean="0"/>
              <a:t>クライアントは、３つのパートから構成される。</a:t>
            </a:r>
            <a:endParaRPr kumimoji="1" lang="en-US" altLang="ja-JP" dirty="0" smtClean="0"/>
          </a:p>
          <a:p>
            <a:pPr marL="0" indent="0">
              <a:buNone/>
            </a:pP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11994"/>
            <a:ext cx="7362794" cy="318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3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Level and Goal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Level 100</a:t>
            </a:r>
          </a:p>
          <a:p>
            <a:pPr lvl="1"/>
            <a:r>
              <a:rPr kumimoji="1" lang="en-US" altLang="ja-JP" dirty="0" err="1" smtClean="0"/>
              <a:t>LightSwitch</a:t>
            </a:r>
            <a:r>
              <a:rPr kumimoji="1" lang="en-US" altLang="ja-JP" dirty="0" smtClean="0"/>
              <a:t> </a:t>
            </a:r>
            <a:r>
              <a:rPr kumimoji="1" lang="ja-JP" altLang="en-US" dirty="0" smtClean="0"/>
              <a:t>について、知らない、ほとんど知らない。</a:t>
            </a:r>
            <a:endParaRPr kumimoji="1" lang="en-US" altLang="ja-JP" dirty="0" smtClean="0"/>
          </a:p>
          <a:p>
            <a:pPr lvl="1"/>
            <a:r>
              <a:rPr lang="en-US" altLang="ja-JP" dirty="0"/>
              <a:t>Visual Studio, </a:t>
            </a:r>
            <a:r>
              <a:rPr lang="en-US" altLang="ja-JP" dirty="0" smtClean="0"/>
              <a:t>C#</a:t>
            </a:r>
            <a:r>
              <a:rPr lang="ja-JP" altLang="en-US" dirty="0" smtClean="0"/>
              <a:t>に関して、</a:t>
            </a:r>
            <a:r>
              <a:rPr lang="ja-JP" altLang="en-US" dirty="0"/>
              <a:t>知らない、ほとんど知らない。</a:t>
            </a:r>
            <a:endParaRPr kumimoji="1" lang="en-US" altLang="ja-JP" dirty="0" smtClean="0"/>
          </a:p>
          <a:p>
            <a:pPr lvl="1"/>
            <a:endParaRPr kumimoji="1" lang="en-US" altLang="ja-JP" dirty="0" smtClean="0"/>
          </a:p>
          <a:p>
            <a:r>
              <a:rPr kumimoji="1" lang="en-US" altLang="ja-JP" dirty="0" smtClean="0"/>
              <a:t>Goal</a:t>
            </a:r>
          </a:p>
          <a:p>
            <a:pPr lvl="1"/>
            <a:r>
              <a:rPr lang="en-US" altLang="ja-JP" dirty="0" err="1" smtClean="0"/>
              <a:t>LightSwitch</a:t>
            </a:r>
            <a:r>
              <a:rPr lang="en-US" altLang="ja-JP" dirty="0" smtClean="0"/>
              <a:t> </a:t>
            </a:r>
            <a:r>
              <a:rPr lang="ja-JP" altLang="en-US" dirty="0" smtClean="0"/>
              <a:t>がどのようなことができるのか、概要について理解する。</a:t>
            </a:r>
            <a:endParaRPr lang="en-US" altLang="ja-JP" dirty="0" smtClean="0"/>
          </a:p>
        </p:txBody>
      </p:sp>
    </p:spTree>
    <p:extLst>
      <p:ext uri="{BB962C8B-B14F-4D97-AF65-F5344CB8AC3E}">
        <p14:creationId xmlns:p14="http://schemas.microsoft.com/office/powerpoint/2010/main" val="125300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Presentation / Screen</a:t>
            </a:r>
            <a:endParaRPr kumimoji="1" lang="ja-JP" altLang="en-US" dirty="0"/>
          </a:p>
        </p:txBody>
      </p:sp>
      <p:sp>
        <p:nvSpPr>
          <p:cNvPr id="3" name="コンテンツ プレースホルダー 2"/>
          <p:cNvSpPr>
            <a:spLocks noGrp="1"/>
          </p:cNvSpPr>
          <p:nvPr>
            <p:ph idx="1"/>
          </p:nvPr>
        </p:nvSpPr>
        <p:spPr>
          <a:xfrm>
            <a:off x="457201" y="1556792"/>
            <a:ext cx="6059015" cy="4762872"/>
          </a:xfrm>
        </p:spPr>
        <p:txBody>
          <a:bodyPr/>
          <a:lstStyle/>
          <a:p>
            <a:r>
              <a:rPr kumimoji="1" lang="en-US" altLang="ja-JP" dirty="0" smtClean="0"/>
              <a:t>MVVM</a:t>
            </a:r>
            <a:r>
              <a:rPr kumimoji="1" lang="ja-JP" altLang="en-US" dirty="0" smtClean="0"/>
              <a:t>パターン</a:t>
            </a:r>
            <a:endParaRPr kumimoji="1" lang="en-US" altLang="ja-JP" dirty="0" smtClean="0"/>
          </a:p>
          <a:p>
            <a:r>
              <a:rPr lang="en-US" altLang="ja-JP" dirty="0" smtClean="0"/>
              <a:t>Screen Object </a:t>
            </a:r>
            <a:r>
              <a:rPr lang="ja-JP" altLang="en-US" dirty="0" smtClean="0"/>
              <a:t>が </a:t>
            </a:r>
            <a:r>
              <a:rPr lang="en-US" altLang="ja-JP" dirty="0" smtClean="0"/>
              <a:t>Model</a:t>
            </a:r>
          </a:p>
          <a:p>
            <a:r>
              <a:rPr kumimoji="1" lang="en-US" altLang="ja-JP" dirty="0" smtClean="0"/>
              <a:t>Screen</a:t>
            </a:r>
            <a:r>
              <a:rPr kumimoji="1" lang="ja-JP" altLang="en-US" dirty="0" smtClean="0"/>
              <a:t> </a:t>
            </a:r>
            <a:r>
              <a:rPr kumimoji="1" lang="en-US" altLang="ja-JP" dirty="0" smtClean="0"/>
              <a:t>Layout</a:t>
            </a:r>
            <a:r>
              <a:rPr kumimoji="1" lang="ja-JP" altLang="en-US" dirty="0" smtClean="0"/>
              <a:t>が </a:t>
            </a:r>
            <a:r>
              <a:rPr kumimoji="1" lang="en-US" altLang="ja-JP" dirty="0" err="1" smtClean="0"/>
              <a:t>ViewModel</a:t>
            </a:r>
            <a:endParaRPr kumimoji="1" lang="en-US" altLang="ja-JP" dirty="0" smtClean="0"/>
          </a:p>
          <a:p>
            <a:r>
              <a:rPr lang="en-US" altLang="ja-JP" dirty="0" smtClean="0"/>
              <a:t>Visual Tree </a:t>
            </a:r>
            <a:r>
              <a:rPr lang="ja-JP" altLang="en-US" dirty="0" smtClean="0"/>
              <a:t>が </a:t>
            </a:r>
            <a:r>
              <a:rPr lang="en-US" altLang="ja-JP" dirty="0" smtClean="0"/>
              <a:t>Presentation View</a:t>
            </a:r>
            <a:r>
              <a:rPr lang="ja-JP" altLang="en-US" dirty="0" err="1" smtClean="0"/>
              <a:t>。</a:t>
            </a:r>
            <a:r>
              <a:rPr lang="en-US" altLang="ja-JP" dirty="0" smtClean="0"/>
              <a:t>Visual Tree</a:t>
            </a:r>
            <a:r>
              <a:rPr lang="ja-JP" altLang="en-US" dirty="0" smtClean="0"/>
              <a:t>は、</a:t>
            </a:r>
            <a:r>
              <a:rPr lang="en-US" altLang="ja-JP" dirty="0" smtClean="0"/>
              <a:t>Silverlight</a:t>
            </a:r>
            <a:r>
              <a:rPr lang="ja-JP" altLang="en-US" dirty="0" smtClean="0"/>
              <a:t>コントロールで、</a:t>
            </a:r>
            <a:r>
              <a:rPr lang="en-US" altLang="ja-JP" dirty="0" smtClean="0"/>
              <a:t>Screen Layout</a:t>
            </a:r>
            <a:r>
              <a:rPr lang="ja-JP" altLang="en-US" dirty="0" smtClean="0"/>
              <a:t>の</a:t>
            </a:r>
            <a:r>
              <a:rPr lang="en-US" altLang="ja-JP" dirty="0"/>
              <a:t> </a:t>
            </a:r>
            <a:r>
              <a:rPr lang="en-US" altLang="ja-JP" dirty="0" err="1" smtClean="0"/>
              <a:t>ViewModel</a:t>
            </a:r>
            <a:r>
              <a:rPr lang="ja-JP" altLang="en-US" dirty="0" smtClean="0"/>
              <a:t> にバインドしている。</a:t>
            </a:r>
            <a:endParaRPr kumimoji="1" lang="ja-JP"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550649"/>
            <a:ext cx="21717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7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Logic Tier</a:t>
            </a:r>
            <a:endParaRPr kumimoji="1" lang="ja-JP" altLang="en-US" dirty="0"/>
          </a:p>
        </p:txBody>
      </p:sp>
      <p:sp>
        <p:nvSpPr>
          <p:cNvPr id="3" name="コンテンツ プレースホルダー 2"/>
          <p:cNvSpPr>
            <a:spLocks noGrp="1"/>
          </p:cNvSpPr>
          <p:nvPr>
            <p:ph idx="1"/>
          </p:nvPr>
        </p:nvSpPr>
        <p:spPr>
          <a:xfrm>
            <a:off x="457201" y="1556792"/>
            <a:ext cx="4330823" cy="4762872"/>
          </a:xfrm>
        </p:spPr>
        <p:txBody>
          <a:bodyPr/>
          <a:lstStyle/>
          <a:p>
            <a:r>
              <a:rPr kumimoji="1" lang="en-US" altLang="ja-JP" dirty="0" smtClean="0"/>
              <a:t>Data Service </a:t>
            </a:r>
            <a:r>
              <a:rPr lang="ja-JP" altLang="en-US" dirty="0" smtClean="0"/>
              <a:t>がデータソースへのアクセスをカプセル化</a:t>
            </a:r>
            <a:endParaRPr lang="en-US" altLang="ja-JP" dirty="0" smtClean="0"/>
          </a:p>
          <a:p>
            <a:r>
              <a:rPr lang="en-US" altLang="ja-JP" dirty="0" smtClean="0"/>
              <a:t>Entity Set </a:t>
            </a:r>
            <a:r>
              <a:rPr lang="ja-JP" altLang="en-US" dirty="0" smtClean="0"/>
              <a:t>は、エンティティとオペレーションを提供。（たとえば、</a:t>
            </a:r>
            <a:r>
              <a:rPr kumimoji="1" lang="en-US" altLang="ja-JP" dirty="0" smtClean="0"/>
              <a:t>Customer</a:t>
            </a:r>
            <a:r>
              <a:rPr kumimoji="1" lang="ja-JP" altLang="en-US" dirty="0" smtClean="0"/>
              <a:t>は、</a:t>
            </a:r>
            <a:r>
              <a:rPr kumimoji="1" lang="en-US" altLang="ja-JP" dirty="0" smtClean="0"/>
              <a:t>All, Single, Active</a:t>
            </a:r>
            <a:r>
              <a:rPr kumimoji="1" lang="ja-JP" altLang="en-US" dirty="0" smtClean="0"/>
              <a:t>のクエリを持つ。）</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28799"/>
            <a:ext cx="36957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613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Data Access and Storage</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外部ストレージ上のデータの読み書きを行う</a:t>
            </a:r>
            <a:endParaRPr kumimoji="1" lang="en-US" altLang="ja-JP" dirty="0" smtClean="0"/>
          </a:p>
          <a:p>
            <a:r>
              <a:rPr lang="en-US" altLang="ja-JP" dirty="0" smtClean="0"/>
              <a:t>SQL Server, SQL Azure, SharePoint, and etc.</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7632848" cy="345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54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Supported Data Access Providers</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67604158"/>
              </p:ext>
            </p:extLst>
          </p:nvPr>
        </p:nvGraphicFramePr>
        <p:xfrm>
          <a:off x="539552" y="3068960"/>
          <a:ext cx="8208912" cy="3108960"/>
        </p:xfrm>
        <a:graphic>
          <a:graphicData uri="http://schemas.openxmlformats.org/drawingml/2006/table">
            <a:tbl>
              <a:tblPr/>
              <a:tblGrid>
                <a:gridCol w="2052228"/>
                <a:gridCol w="2052228"/>
                <a:gridCol w="2052228"/>
                <a:gridCol w="2052228"/>
              </a:tblGrid>
              <a:tr h="0">
                <a:tc>
                  <a:txBody>
                    <a:bodyPr/>
                    <a:lstStyle/>
                    <a:p>
                      <a:r>
                        <a:rPr lang="en-US" sz="1200" b="1" dirty="0">
                          <a:solidFill>
                            <a:schemeClr val="tx1"/>
                          </a:solidFill>
                          <a:effectLst/>
                        </a:rPr>
                        <a:t>Data Storage Service</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US" sz="1200" b="1">
                          <a:solidFill>
                            <a:schemeClr val="tx1"/>
                          </a:solidFill>
                          <a:effectLst/>
                        </a:rPr>
                        <a:t>Data Provider </a:t>
                      </a:r>
                      <a:endParaRPr lang="en-US"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US" sz="1200" b="1">
                          <a:solidFill>
                            <a:schemeClr val="tx1"/>
                          </a:solidFill>
                          <a:effectLst/>
                        </a:rPr>
                        <a:t>Supported Features</a:t>
                      </a:r>
                      <a:endParaRPr lang="en-US"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US" sz="1200" b="1">
                          <a:solidFill>
                            <a:schemeClr val="tx1"/>
                          </a:solidFill>
                          <a:effectLst/>
                        </a:rPr>
                        <a:t>Not Supported</a:t>
                      </a:r>
                      <a:endParaRPr lang="en-US"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336416">
                <a:tc>
                  <a:txBody>
                    <a:bodyPr/>
                    <a:lstStyle/>
                    <a:p>
                      <a:r>
                        <a:rPr lang="en-US" sz="1200" b="1" dirty="0">
                          <a:solidFill>
                            <a:schemeClr val="tx1"/>
                          </a:solidFill>
                          <a:effectLst/>
                        </a:rPr>
                        <a:t>Microsoft SQL Server</a:t>
                      </a:r>
                      <a:r>
                        <a:rPr lang="en-US" sz="1200" dirty="0">
                          <a:solidFill>
                            <a:schemeClr val="tx1"/>
                          </a:solidFill>
                          <a:effectLst/>
                        </a:rPr>
                        <a:t> </a:t>
                      </a:r>
                      <a:endParaRPr lang="en-US" sz="3200" dirty="0">
                        <a:solidFill>
                          <a:schemeClr val="tx1"/>
                        </a:solidFill>
                        <a:effectLst/>
                      </a:endParaRPr>
                    </a:p>
                    <a:p>
                      <a:r>
                        <a:rPr lang="en-US" sz="1200" dirty="0">
                          <a:solidFill>
                            <a:schemeClr val="tx1"/>
                          </a:solidFill>
                          <a:effectLst/>
                        </a:rPr>
                        <a:t>SQL Server 2005</a:t>
                      </a:r>
                      <a:endParaRPr lang="en-US" sz="3200" dirty="0">
                        <a:solidFill>
                          <a:schemeClr val="tx1"/>
                        </a:solidFill>
                        <a:effectLst/>
                      </a:endParaRPr>
                    </a:p>
                    <a:p>
                      <a:r>
                        <a:rPr lang="en-US" sz="1200" dirty="0">
                          <a:solidFill>
                            <a:schemeClr val="tx1"/>
                          </a:solidFill>
                          <a:effectLst/>
                        </a:rPr>
                        <a:t>SQL Server 2008 </a:t>
                      </a:r>
                      <a:endParaRPr lang="en-US" sz="3200" dirty="0">
                        <a:solidFill>
                          <a:schemeClr val="tx1"/>
                        </a:solidFill>
                        <a:effectLst/>
                      </a:endParaRPr>
                    </a:p>
                    <a:p>
                      <a:r>
                        <a:rPr lang="en-US" sz="1200" dirty="0">
                          <a:solidFill>
                            <a:schemeClr val="tx1"/>
                          </a:solidFill>
                          <a:effectLst/>
                        </a:rPr>
                        <a:t>SQL Server 2008 R2</a:t>
                      </a:r>
                      <a:endParaRPr lang="en-US" sz="3200" dirty="0">
                        <a:solidFill>
                          <a:schemeClr val="tx1"/>
                        </a:solidFill>
                        <a:effectLst/>
                      </a:endParaRPr>
                    </a:p>
                    <a:p>
                      <a:r>
                        <a:rPr lang="en-US" sz="1200" i="1" dirty="0">
                          <a:solidFill>
                            <a:schemeClr val="tx1"/>
                          </a:solidFill>
                          <a:effectLst/>
                        </a:rPr>
                        <a:t>including Express </a:t>
                      </a:r>
                      <a:r>
                        <a:rPr lang="en-US" sz="1200" i="1" dirty="0" smtClean="0">
                          <a:solidFill>
                            <a:schemeClr val="tx1"/>
                          </a:solidFill>
                          <a:effectLst/>
                        </a:rPr>
                        <a:t>versions</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solidFill>
                            <a:schemeClr val="tx1"/>
                          </a:solidFill>
                          <a:effectLst/>
                        </a:rPr>
                        <a:t>SqlClient</a:t>
                      </a:r>
                      <a:r>
                        <a:rPr lang="en-US" sz="1200" dirty="0">
                          <a:solidFill>
                            <a:schemeClr val="tx1"/>
                          </a:solidFill>
                          <a:effectLst/>
                        </a:rPr>
                        <a:t> for the Entity Framework</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Referential integrity</a:t>
                      </a:r>
                      <a:endParaRPr lang="en-US" sz="3200" dirty="0">
                        <a:solidFill>
                          <a:schemeClr val="tx1"/>
                        </a:solidFill>
                        <a:effectLst/>
                      </a:endParaRPr>
                    </a:p>
                    <a:p>
                      <a:r>
                        <a:rPr lang="en-US" sz="1200" dirty="0">
                          <a:solidFill>
                            <a:schemeClr val="tx1"/>
                          </a:solidFill>
                          <a:effectLst/>
                        </a:rPr>
                        <a:t>Transactions</a:t>
                      </a:r>
                      <a:endParaRPr lang="en-US" sz="3200" dirty="0">
                        <a:solidFill>
                          <a:schemeClr val="tx1"/>
                        </a:solidFill>
                        <a:effectLst/>
                      </a:endParaRPr>
                    </a:p>
                    <a:p>
                      <a:r>
                        <a:rPr lang="en-US" sz="1200" dirty="0">
                          <a:solidFill>
                            <a:schemeClr val="tx1"/>
                          </a:solidFill>
                          <a:effectLst/>
                        </a:rPr>
                        <a:t>SQL authentication</a:t>
                      </a:r>
                      <a:endParaRPr lang="en-US" sz="3200" dirty="0">
                        <a:solidFill>
                          <a:schemeClr val="tx1"/>
                        </a:solidFill>
                        <a:effectLst/>
                      </a:endParaRPr>
                    </a:p>
                    <a:p>
                      <a:r>
                        <a:rPr lang="en-US" sz="1200" dirty="0">
                          <a:solidFill>
                            <a:schemeClr val="tx1"/>
                          </a:solidFill>
                          <a:effectLst/>
                        </a:rPr>
                        <a:t>Integrated Windows authentication</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SQL Server Compact </a:t>
                      </a:r>
                      <a:endParaRPr lang="en-US" sz="3200" dirty="0">
                        <a:solidFill>
                          <a:schemeClr val="tx1"/>
                        </a:solidFill>
                        <a:effectLst/>
                      </a:endParaRPr>
                    </a:p>
                    <a:p>
                      <a:r>
                        <a:rPr lang="en-US" sz="1200" dirty="0">
                          <a:solidFill>
                            <a:schemeClr val="tx1"/>
                          </a:solidFill>
                          <a:effectLst/>
                        </a:rPr>
                        <a:t>Stored Procedures</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200" b="1" dirty="0">
                          <a:solidFill>
                            <a:schemeClr val="tx1"/>
                          </a:solidFill>
                          <a:effectLst/>
                        </a:rPr>
                        <a:t>Microsoft SQL Azure</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solidFill>
                            <a:schemeClr val="tx1"/>
                          </a:solidFill>
                          <a:effectLst/>
                        </a:rPr>
                        <a:t>SqlClient</a:t>
                      </a:r>
                      <a:r>
                        <a:rPr lang="en-US" sz="1200" dirty="0">
                          <a:solidFill>
                            <a:schemeClr val="tx1"/>
                          </a:solidFill>
                          <a:effectLst/>
                        </a:rPr>
                        <a:t> for the Entity Framework</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Referential integrity</a:t>
                      </a:r>
                      <a:endParaRPr lang="en-US" sz="3200" dirty="0">
                        <a:solidFill>
                          <a:schemeClr val="tx1"/>
                        </a:solidFill>
                        <a:effectLst/>
                      </a:endParaRPr>
                    </a:p>
                    <a:p>
                      <a:r>
                        <a:rPr lang="en-US" sz="1200" dirty="0">
                          <a:solidFill>
                            <a:schemeClr val="tx1"/>
                          </a:solidFill>
                          <a:effectLst/>
                        </a:rPr>
                        <a:t>Transactions</a:t>
                      </a:r>
                      <a:endParaRPr lang="en-US" sz="3200" dirty="0">
                        <a:solidFill>
                          <a:schemeClr val="tx1"/>
                        </a:solidFill>
                        <a:effectLst/>
                      </a:endParaRPr>
                    </a:p>
                    <a:p>
                      <a:r>
                        <a:rPr lang="en-US" sz="1200" dirty="0">
                          <a:solidFill>
                            <a:schemeClr val="tx1"/>
                          </a:solidFill>
                          <a:effectLst/>
                        </a:rPr>
                        <a:t>SQL authentication</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Stored Procedures</a:t>
                      </a:r>
                      <a:endParaRPr lang="en-US" sz="3200" dirty="0">
                        <a:solidFill>
                          <a:schemeClr val="tx1"/>
                        </a:solidFill>
                        <a:effectLst/>
                      </a:endParaRPr>
                    </a:p>
                    <a:p>
                      <a:r>
                        <a:rPr lang="en-US" sz="1200" dirty="0">
                          <a:solidFill>
                            <a:schemeClr val="tx1"/>
                          </a:solidFill>
                          <a:effectLst/>
                        </a:rPr>
                        <a:t>Integrated Windows authentication</a:t>
                      </a:r>
                      <a:endParaRPr lang="en-US" sz="3200" dirty="0">
                        <a:solidFill>
                          <a:schemeClr val="tx1"/>
                        </a:solidFill>
                        <a:effectLst/>
                      </a:endParaRPr>
                    </a:p>
                    <a:p>
                      <a:r>
                        <a:rPr lang="en-US" sz="1200" dirty="0">
                          <a:solidFill>
                            <a:schemeClr val="tx1"/>
                          </a:solidFill>
                          <a:effectLst/>
                        </a:rPr>
                        <a:t>Azure Federated </a:t>
                      </a:r>
                      <a:r>
                        <a:rPr lang="en-US" sz="1200" dirty="0" smtClean="0">
                          <a:solidFill>
                            <a:schemeClr val="tx1"/>
                          </a:solidFill>
                          <a:effectLst/>
                        </a:rPr>
                        <a:t>authentication</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200" b="1" dirty="0">
                          <a:solidFill>
                            <a:schemeClr val="tx1"/>
                          </a:solidFill>
                          <a:effectLst/>
                        </a:rPr>
                        <a:t>Microsoft SharePoint</a:t>
                      </a:r>
                      <a:endParaRPr lang="en-US" sz="3200" dirty="0">
                        <a:solidFill>
                          <a:schemeClr val="tx1"/>
                        </a:solidFill>
                        <a:effectLst/>
                      </a:endParaRPr>
                    </a:p>
                    <a:p>
                      <a:r>
                        <a:rPr lang="en-US" sz="1200" dirty="0">
                          <a:solidFill>
                            <a:schemeClr val="tx1"/>
                          </a:solidFill>
                          <a:effectLst/>
                        </a:rPr>
                        <a:t>SharePoint 2010</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solidFill>
                            <a:schemeClr val="tx1"/>
                          </a:solidFill>
                          <a:effectLst/>
                        </a:rPr>
                        <a:t>OData</a:t>
                      </a:r>
                      <a:r>
                        <a:rPr lang="en-US" sz="1200" dirty="0">
                          <a:solidFill>
                            <a:schemeClr val="tx1"/>
                          </a:solidFill>
                          <a:effectLst/>
                        </a:rPr>
                        <a:t> client </a:t>
                      </a:r>
                      <a:r>
                        <a:rPr lang="en-US" sz="1200" dirty="0" err="1">
                          <a:solidFill>
                            <a:schemeClr val="tx1"/>
                          </a:solidFill>
                          <a:effectLst/>
                        </a:rPr>
                        <a:t>DataServiceContext</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tx1"/>
                          </a:solidFill>
                          <a:effectLst/>
                        </a:rPr>
                        <a:t>Lists</a:t>
                      </a:r>
                      <a:endParaRPr lang="en-US" sz="3200">
                        <a:solidFill>
                          <a:schemeClr val="tx1"/>
                        </a:solidFill>
                        <a:effectLst/>
                      </a:endParaRPr>
                    </a:p>
                    <a:p>
                      <a:r>
                        <a:rPr lang="en-US" sz="1200">
                          <a:solidFill>
                            <a:schemeClr val="tx1"/>
                          </a:solidFill>
                          <a:effectLst/>
                        </a:rPr>
                        <a:t>Relationships</a:t>
                      </a:r>
                      <a:endParaRPr lang="en-US"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Attachments</a:t>
                      </a:r>
                      <a:endParaRPr lang="en-US" sz="3200" dirty="0">
                        <a:solidFill>
                          <a:schemeClr val="tx1"/>
                        </a:solidFill>
                        <a:effectLst/>
                      </a:endParaRPr>
                    </a:p>
                    <a:p>
                      <a:r>
                        <a:rPr lang="en-US" sz="1200" dirty="0" smtClean="0">
                          <a:solidFill>
                            <a:schemeClr val="tx1"/>
                          </a:solidFill>
                          <a:effectLst/>
                        </a:rPr>
                        <a:t>Transactions</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200">
                          <a:solidFill>
                            <a:schemeClr val="tx1"/>
                          </a:solidFill>
                          <a:effectLst/>
                        </a:rPr>
                        <a:t>Other (RIA)</a:t>
                      </a:r>
                      <a:endParaRPr lang="en-US"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i="1" dirty="0">
                          <a:solidFill>
                            <a:schemeClr val="tx1"/>
                          </a:solidFill>
                          <a:effectLst/>
                        </a:rPr>
                        <a:t>Requires a custom WCF RIA </a:t>
                      </a:r>
                      <a:r>
                        <a:rPr lang="en-US" sz="1200" i="1" dirty="0" err="1">
                          <a:solidFill>
                            <a:schemeClr val="tx1"/>
                          </a:solidFill>
                          <a:effectLst/>
                        </a:rPr>
                        <a:t>DomainService</a:t>
                      </a:r>
                      <a:r>
                        <a:rPr lang="en-US" sz="3200" dirty="0">
                          <a:solidFill>
                            <a:schemeClr val="tx1"/>
                          </a:solidFill>
                          <a:effectLst/>
                        </a:rPr>
                        <a:t>.</a:t>
                      </a:r>
                      <a:r>
                        <a:rPr lang="en-US" sz="1200" i="1" dirty="0">
                          <a:solidFill>
                            <a:schemeClr val="tx1"/>
                          </a:solidFill>
                          <a:effectLst/>
                        </a:rPr>
                        <a:t>.</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200">
                          <a:solidFill>
                            <a:schemeClr val="tx1"/>
                          </a:solidFill>
                          <a:effectLst/>
                        </a:rPr>
                        <a:t>Default queries</a:t>
                      </a:r>
                      <a:endParaRPr lang="fr-FR" sz="3200">
                        <a:solidFill>
                          <a:schemeClr val="tx1"/>
                        </a:solidFill>
                        <a:effectLst/>
                      </a:endParaRPr>
                    </a:p>
                    <a:p>
                      <a:r>
                        <a:rPr lang="fr-FR" sz="1200">
                          <a:solidFill>
                            <a:schemeClr val="tx1"/>
                          </a:solidFill>
                          <a:effectLst/>
                        </a:rPr>
                        <a:t>Parameterized queries</a:t>
                      </a:r>
                      <a:endParaRPr lang="fr-FR" sz="3200">
                        <a:solidFill>
                          <a:schemeClr val="tx1"/>
                        </a:solidFill>
                        <a:effectLst/>
                      </a:endParaRPr>
                    </a:p>
                    <a:p>
                      <a:r>
                        <a:rPr lang="fr-FR" sz="1200">
                          <a:solidFill>
                            <a:schemeClr val="tx1"/>
                          </a:solidFill>
                          <a:effectLst/>
                        </a:rPr>
                        <a:t>Transactions</a:t>
                      </a:r>
                      <a:r>
                        <a:rPr lang="fr-FR" sz="1200" baseline="30000">
                          <a:solidFill>
                            <a:schemeClr val="tx1"/>
                          </a:solidFill>
                          <a:effectLst/>
                        </a:rPr>
                        <a:t>‡</a:t>
                      </a:r>
                      <a:endParaRPr lang="fr-FR" sz="32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effectLst/>
                        </a:rPr>
                        <a:t>Entity operations</a:t>
                      </a:r>
                      <a:endParaRPr lang="en-US" sz="3200" dirty="0">
                        <a:solidFill>
                          <a:schemeClr val="tx1"/>
                        </a:solidFill>
                        <a:effectLst/>
                      </a:endParaRPr>
                    </a:p>
                    <a:p>
                      <a:r>
                        <a:rPr lang="en-US" sz="1200" dirty="0">
                          <a:solidFill>
                            <a:schemeClr val="tx1"/>
                          </a:solidFill>
                          <a:effectLst/>
                        </a:rPr>
                        <a:t>Custom operations</a:t>
                      </a:r>
                      <a:endParaRPr lang="en-US" sz="3200" dirty="0">
                        <a:solidFill>
                          <a:schemeClr val="tx1"/>
                        </a:solidFill>
                        <a:effectLst/>
                      </a:endParaRPr>
                    </a:p>
                    <a:p>
                      <a:r>
                        <a:rPr lang="en-US" sz="1200" dirty="0">
                          <a:solidFill>
                            <a:schemeClr val="tx1"/>
                          </a:solidFill>
                          <a:effectLst/>
                        </a:rPr>
                        <a:t>Complex types</a:t>
                      </a:r>
                      <a:endParaRPr lang="en-US" sz="3200" dirty="0">
                        <a:solidFill>
                          <a:schemeClr val="tx1"/>
                        </a:solidFill>
                        <a:effectLst/>
                      </a:endParaRPr>
                    </a:p>
                    <a:p>
                      <a:r>
                        <a:rPr lang="en-US" sz="1200" dirty="0">
                          <a:solidFill>
                            <a:schemeClr val="tx1"/>
                          </a:solidFill>
                          <a:effectLst/>
                        </a:rPr>
                        <a:t>Query “Includes</a:t>
                      </a:r>
                      <a:r>
                        <a:rPr lang="en-US" sz="1200" dirty="0" smtClean="0">
                          <a:solidFill>
                            <a:schemeClr val="tx1"/>
                          </a:solidFill>
                          <a:effectLst/>
                        </a:rPr>
                        <a:t>”</a:t>
                      </a:r>
                      <a:endParaRPr lang="en-US" sz="32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7166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LightSwitch</a:t>
            </a:r>
            <a:r>
              <a:rPr kumimoji="1" lang="ja-JP" altLang="en-US" dirty="0" smtClean="0"/>
              <a:t>のデータタイプ</a:t>
            </a:r>
            <a:endParaRPr kumimoji="1" lang="ja-JP" altLang="en-US" dirty="0"/>
          </a:p>
        </p:txBody>
      </p:sp>
      <p:sp>
        <p:nvSpPr>
          <p:cNvPr id="5" name="コンテンツ プレースホルダー 4"/>
          <p:cNvSpPr>
            <a:spLocks noGrp="1"/>
          </p:cNvSpPr>
          <p:nvPr>
            <p:ph idx="1"/>
          </p:nvPr>
        </p:nvSpPr>
        <p:spPr/>
        <p:txBody>
          <a:bodyPr/>
          <a:lstStyle/>
          <a:p>
            <a:r>
              <a:rPr kumimoji="1" lang="en-US" altLang="ja-JP" dirty="0" err="1" smtClean="0"/>
              <a:t>Nullable</a:t>
            </a:r>
            <a:r>
              <a:rPr kumimoji="1" lang="en-US" altLang="ja-JP" dirty="0" smtClean="0"/>
              <a:t> </a:t>
            </a:r>
            <a:r>
              <a:rPr kumimoji="1" lang="ja-JP" altLang="en-US" smtClean="0"/>
              <a:t>もサポート</a:t>
            </a:r>
            <a:endParaRPr kumimoji="1" lang="en-US" altLang="ja-JP" dirty="0" smtClean="0"/>
          </a:p>
          <a:p>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59594199"/>
              </p:ext>
            </p:extLst>
          </p:nvPr>
        </p:nvGraphicFramePr>
        <p:xfrm>
          <a:off x="4860032" y="1557338"/>
          <a:ext cx="4018702" cy="4876800"/>
        </p:xfrm>
        <a:graphic>
          <a:graphicData uri="http://schemas.openxmlformats.org/drawingml/2006/table">
            <a:tbl>
              <a:tblPr/>
              <a:tblGrid>
                <a:gridCol w="1777844"/>
                <a:gridCol w="1120429"/>
                <a:gridCol w="1120429"/>
              </a:tblGrid>
              <a:tr h="65149">
                <a:tc>
                  <a:txBody>
                    <a:bodyPr/>
                    <a:lstStyle/>
                    <a:p>
                      <a:r>
                        <a:rPr lang="en-US" sz="1600" b="1" dirty="0" err="1">
                          <a:solidFill>
                            <a:schemeClr val="tx1"/>
                          </a:solidFill>
                          <a:effectLst/>
                        </a:rPr>
                        <a:t>LightSwitch</a:t>
                      </a:r>
                      <a:r>
                        <a:rPr lang="en-US" sz="1600" b="1" dirty="0">
                          <a:solidFill>
                            <a:schemeClr val="tx1"/>
                          </a:solidFill>
                          <a:effectLst/>
                        </a:rPr>
                        <a:t> Type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US" sz="1600" b="1" dirty="0">
                          <a:solidFill>
                            <a:schemeClr val="tx1"/>
                          </a:solidFill>
                          <a:effectLst/>
                        </a:rPr>
                        <a:t>VB Type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US" sz="1600" b="1" dirty="0">
                          <a:solidFill>
                            <a:schemeClr val="tx1"/>
                          </a:solidFill>
                          <a:effectLst/>
                        </a:rPr>
                        <a:t>C# Type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65149">
                <a:tc>
                  <a:txBody>
                    <a:bodyPr/>
                    <a:lstStyle/>
                    <a:p>
                      <a:r>
                        <a:rPr lang="en-US" sz="1600" dirty="0">
                          <a:solidFill>
                            <a:schemeClr val="tx1"/>
                          </a:solidFill>
                          <a:effectLst/>
                        </a:rPr>
                        <a:t>Binary</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dirty="0">
                          <a:solidFill>
                            <a:schemeClr val="tx1"/>
                          </a:solidFill>
                          <a:effectLst/>
                        </a:rPr>
                        <a:t>Boolean</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Boolean</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solidFill>
                            <a:schemeClr val="tx1"/>
                          </a:solidFill>
                          <a:effectLst/>
                        </a:rPr>
                        <a:t>bool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i="1" dirty="0">
                          <a:solidFill>
                            <a:schemeClr val="accent2"/>
                          </a:solidFill>
                          <a:effectLst/>
                        </a:rPr>
                        <a:t>Date</a:t>
                      </a:r>
                      <a:endParaRPr lang="en-US" sz="4000" dirty="0">
                        <a:solidFill>
                          <a:schemeClr val="accent2"/>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Date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solidFill>
                            <a:schemeClr val="tx1"/>
                          </a:solidFill>
                          <a:effectLst/>
                        </a:rPr>
                        <a:t>DateTime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dirty="0" err="1">
                          <a:solidFill>
                            <a:schemeClr val="tx1"/>
                          </a:solidFill>
                          <a:effectLst/>
                        </a:rPr>
                        <a:t>DateTime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Date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solidFill>
                            <a:schemeClr val="tx1"/>
                          </a:solidFill>
                          <a:effectLst/>
                        </a:rPr>
                        <a:t>DateTime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872">
                <a:tc>
                  <a:txBody>
                    <a:bodyPr/>
                    <a:lstStyle/>
                    <a:p>
                      <a:r>
                        <a:rPr lang="en-US" sz="1600" dirty="0">
                          <a:solidFill>
                            <a:schemeClr val="tx1"/>
                          </a:solidFill>
                          <a:effectLst/>
                        </a:rPr>
                        <a:t>Decimal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Decimal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decimal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Double</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Double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double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i="1" dirty="0" err="1">
                          <a:solidFill>
                            <a:schemeClr val="accent2"/>
                          </a:solidFill>
                          <a:effectLst/>
                        </a:rPr>
                        <a:t>EmailAddress</a:t>
                      </a:r>
                      <a:endParaRPr lang="en-US" sz="4000" dirty="0">
                        <a:solidFill>
                          <a:schemeClr val="accent2"/>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98">
                <a:tc>
                  <a:txBody>
                    <a:bodyPr/>
                    <a:lstStyle/>
                    <a:p>
                      <a:r>
                        <a:rPr lang="en-US" sz="1600" dirty="0">
                          <a:solidFill>
                            <a:schemeClr val="tx1"/>
                          </a:solidFill>
                          <a:effectLst/>
                        </a:rPr>
                        <a:t>Guid</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Guid</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effectLst/>
                        </a:rPr>
                        <a:t>Guid</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i="1">
                          <a:solidFill>
                            <a:schemeClr val="tx1"/>
                          </a:solidFill>
                          <a:effectLst/>
                        </a:rPr>
                        <a:t>Image</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Int16</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Short</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short</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Int32</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Integer</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int</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Int64</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Long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long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i="1" dirty="0">
                          <a:solidFill>
                            <a:schemeClr val="accent2"/>
                          </a:solidFill>
                          <a:effectLst/>
                        </a:rPr>
                        <a:t>Money</a:t>
                      </a:r>
                      <a:endParaRPr lang="en-US" sz="4000" dirty="0">
                        <a:solidFill>
                          <a:schemeClr val="accent2"/>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Decimal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decimal</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i="1" dirty="0" err="1">
                          <a:solidFill>
                            <a:schemeClr val="accent2"/>
                          </a:solidFill>
                          <a:effectLst/>
                        </a:rPr>
                        <a:t>PhoneNumber</a:t>
                      </a:r>
                      <a:endParaRPr lang="en-US" sz="4000" dirty="0">
                        <a:solidFill>
                          <a:schemeClr val="accent2"/>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dirty="0" err="1">
                          <a:solidFill>
                            <a:schemeClr val="tx1"/>
                          </a:solidFill>
                          <a:effectLst/>
                        </a:rPr>
                        <a:t>SByte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solidFill>
                            <a:schemeClr val="tx1"/>
                          </a:solidFill>
                          <a:effectLst/>
                        </a:rPr>
                        <a:t>SByte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effectLst/>
                        </a:rPr>
                        <a:t>sbyte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Single</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Single</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float</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49">
                <a:tc>
                  <a:txBody>
                    <a:bodyPr/>
                    <a:lstStyle/>
                    <a:p>
                      <a:r>
                        <a:rPr lang="en-US" sz="1600">
                          <a:solidFill>
                            <a:schemeClr val="tx1"/>
                          </a:solidFill>
                          <a:effectLst/>
                        </a:rPr>
                        <a:t>String</a:t>
                      </a:r>
                      <a:endParaRPr lang="en-US" sz="400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string</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47">
                <a:tc>
                  <a:txBody>
                    <a:bodyPr/>
                    <a:lstStyle/>
                    <a:p>
                      <a:r>
                        <a:rPr lang="en-US" sz="1600" dirty="0">
                          <a:solidFill>
                            <a:schemeClr val="tx1"/>
                          </a:solidFill>
                          <a:effectLst/>
                        </a:rPr>
                        <a:t>TimeSpan</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TimeSpan</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effectLst/>
                        </a:rPr>
                        <a:t>TimeSpan</a:t>
                      </a:r>
                      <a:endParaRPr lang="en-US" sz="4000" dirty="0">
                        <a:solidFill>
                          <a:schemeClr val="tx1"/>
                        </a:solidFill>
                        <a:effectLst/>
                      </a:endParaRPr>
                    </a:p>
                  </a:txBody>
                  <a:tcPr marL="110158" marR="11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81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必要な環境</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Visual Studio 2010 Express, Professional, Premium, Ultimate</a:t>
            </a:r>
          </a:p>
          <a:p>
            <a:pPr lvl="1"/>
            <a:r>
              <a:rPr lang="en-US" altLang="ja-JP" dirty="0" smtClean="0"/>
              <a:t>KB983509 Visual Studio 2010 SP1</a:t>
            </a:r>
            <a:r>
              <a:rPr lang="ja-JP" altLang="en-US" dirty="0" smtClean="0"/>
              <a:t>を必ず適用しておくこと。</a:t>
            </a:r>
            <a:endParaRPr lang="en-US" altLang="ja-JP" dirty="0" smtClean="0"/>
          </a:p>
          <a:p>
            <a:r>
              <a:rPr kumimoji="1" lang="en-US" altLang="ja-JP" dirty="0" smtClean="0"/>
              <a:t>Visual Studio 2011</a:t>
            </a:r>
          </a:p>
          <a:p>
            <a:r>
              <a:rPr lang="en-US" altLang="ja-JP" dirty="0" smtClean="0"/>
              <a:t>SQL Server</a:t>
            </a:r>
            <a:r>
              <a:rPr lang="ja-JP" altLang="en-US" dirty="0" smtClean="0"/>
              <a:t>（</a:t>
            </a:r>
            <a:r>
              <a:rPr lang="ja-JP" altLang="en-US" dirty="0"/>
              <a:t>データソース</a:t>
            </a:r>
            <a:r>
              <a:rPr lang="ja-JP" altLang="en-US" dirty="0" smtClean="0"/>
              <a:t>）</a:t>
            </a:r>
            <a:endParaRPr kumimoji="1" lang="ja-JP" altLang="en-US" dirty="0"/>
          </a:p>
        </p:txBody>
      </p:sp>
    </p:spTree>
    <p:extLst>
      <p:ext uri="{BB962C8B-B14F-4D97-AF65-F5344CB8AC3E}">
        <p14:creationId xmlns:p14="http://schemas.microsoft.com/office/powerpoint/2010/main" val="1640890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LightSwitch</a:t>
            </a:r>
            <a:r>
              <a:rPr lang="en-US" altLang="ja-JP" dirty="0"/>
              <a:t> </a:t>
            </a:r>
            <a:r>
              <a:rPr lang="ja-JP" altLang="en-US" dirty="0"/>
              <a:t>拡張機能</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多対</a:t>
            </a:r>
            <a:r>
              <a:rPr lang="ja-JP" altLang="en-US" b="1" dirty="0" smtClean="0"/>
              <a:t>多リレーションシップ</a:t>
            </a:r>
            <a:endParaRPr lang="en-US" altLang="ja-JP" b="1" dirty="0" smtClean="0"/>
          </a:p>
          <a:p>
            <a:r>
              <a:rPr lang="en-US" altLang="ja-JP" b="1" dirty="0" smtClean="0"/>
              <a:t>Excel </a:t>
            </a:r>
            <a:r>
              <a:rPr lang="ja-JP" altLang="en-US" b="1" dirty="0" smtClean="0"/>
              <a:t>のインポート</a:t>
            </a:r>
            <a:endParaRPr lang="en-US" altLang="ja-JP" b="1" dirty="0" smtClean="0"/>
          </a:p>
          <a:p>
            <a:r>
              <a:rPr lang="ja-JP" altLang="en-US" b="1" dirty="0"/>
              <a:t>リモートデータ</a:t>
            </a:r>
            <a:r>
              <a:rPr lang="ja-JP" altLang="en-US" b="1" dirty="0" smtClean="0"/>
              <a:t>とローカルデータの混在</a:t>
            </a:r>
            <a:endParaRPr lang="en-US" altLang="ja-JP" b="1" dirty="0" smtClean="0"/>
          </a:p>
          <a:p>
            <a:endParaRPr lang="en-US" altLang="ja-JP" b="1" dirty="0"/>
          </a:p>
        </p:txBody>
      </p:sp>
    </p:spTree>
    <p:extLst>
      <p:ext uri="{BB962C8B-B14F-4D97-AF65-F5344CB8AC3E}">
        <p14:creationId xmlns:p14="http://schemas.microsoft.com/office/powerpoint/2010/main" val="1107411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データモデル</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564904"/>
            <a:ext cx="8027623" cy="340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410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Application</a:t>
            </a:r>
            <a:endParaRPr kumimoji="1" lang="ja-JP" altLang="en-US" dirty="0"/>
          </a:p>
        </p:txBody>
      </p:sp>
      <p:sp>
        <p:nvSpPr>
          <p:cNvPr id="3" name="コンテンツ プレースホルダー 2"/>
          <p:cNvSpPr>
            <a:spLocks noGrp="1"/>
          </p:cNvSpPr>
          <p:nvPr>
            <p:ph idx="1"/>
          </p:nvPr>
        </p:nvSpPr>
        <p:spPr>
          <a:xfrm>
            <a:off x="457201" y="1556792"/>
            <a:ext cx="8229600" cy="2278632"/>
          </a:xfrm>
        </p:spPr>
        <p:txBody>
          <a:bodyPr/>
          <a:lstStyle/>
          <a:p>
            <a:r>
              <a:rPr kumimoji="1" lang="en-US" altLang="ja-JP" dirty="0" err="1" smtClean="0"/>
              <a:t>this.Application.ActiveScreens</a:t>
            </a:r>
            <a:endParaRPr kumimoji="1" lang="en-US" altLang="ja-JP" dirty="0" smtClean="0"/>
          </a:p>
          <a:p>
            <a:r>
              <a:rPr lang="en-US" altLang="ja-JP" dirty="0" err="1" smtClean="0"/>
              <a:t>this.Application.Details</a:t>
            </a:r>
            <a:endParaRPr lang="en-US" altLang="ja-JP" dirty="0"/>
          </a:p>
          <a:p>
            <a:r>
              <a:rPr lang="en-US" altLang="ja-JP" dirty="0" err="1" smtClean="0"/>
              <a:t>this.Application.Users</a:t>
            </a:r>
            <a:endParaRPr lang="en-US" altLang="ja-JP" dirty="0" smtClean="0"/>
          </a:p>
          <a:p>
            <a:r>
              <a:rPr lang="en-US" altLang="ja-JP" dirty="0" smtClean="0"/>
              <a:t>…</a:t>
            </a:r>
          </a:p>
          <a:p>
            <a:endParaRPr lang="en-US" altLang="ja-JP" dirty="0" smtClean="0"/>
          </a:p>
          <a:p>
            <a:endParaRPr lang="en-US" altLang="ja-JP" dirty="0"/>
          </a:p>
          <a:p>
            <a:endParaRPr kumimoji="1" lang="ja-JP" altLang="en-US" dirty="0"/>
          </a:p>
        </p:txBody>
      </p:sp>
      <p:sp>
        <p:nvSpPr>
          <p:cNvPr id="4" name="タイトル 1"/>
          <p:cNvSpPr txBox="1">
            <a:spLocks/>
          </p:cNvSpPr>
          <p:nvPr/>
        </p:nvSpPr>
        <p:spPr>
          <a:xfrm>
            <a:off x="457200" y="3835424"/>
            <a:ext cx="8229600" cy="807733"/>
          </a:xfrm>
          <a:prstGeom prst="rect">
            <a:avLst/>
          </a:prstGeom>
        </p:spPr>
        <p:txBody>
          <a:bodyPr vert="horz" lIns="0" tIns="9144" rIns="0" bIns="9144" anchor="b">
            <a:normAutofit/>
          </a:bodyPr>
          <a:lstStyle>
            <a:lvl1pPr algn="l" rtl="0" eaLnBrk="1" latinLnBrk="0" hangingPunct="1">
              <a:spcBef>
                <a:spcPct val="0"/>
              </a:spcBef>
              <a:buNone/>
              <a:defRPr kumimoji="1"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r>
              <a:rPr lang="en-US" altLang="ja-JP" smtClean="0"/>
              <a:t>DataWorkspace</a:t>
            </a:r>
            <a:endParaRPr lang="ja-JP" altLang="en-US" dirty="0"/>
          </a:p>
        </p:txBody>
      </p:sp>
      <p:sp>
        <p:nvSpPr>
          <p:cNvPr id="5" name="コンテンツ プレースホルダー 2"/>
          <p:cNvSpPr txBox="1">
            <a:spLocks/>
          </p:cNvSpPr>
          <p:nvPr/>
        </p:nvSpPr>
        <p:spPr>
          <a:xfrm>
            <a:off x="457200" y="4858816"/>
            <a:ext cx="8939336" cy="1594520"/>
          </a:xfrm>
          <a:prstGeom prst="rect">
            <a:avLst/>
          </a:prstGeom>
        </p:spPr>
        <p:txBody>
          <a:bodyPr vert="horz" lIns="91440">
            <a:normAutofit/>
          </a:bodyPr>
          <a:lstStyle>
            <a:lvl1pPr marL="320040" indent="-320040" algn="l" rtl="0" eaLnBrk="1" latinLnBrk="0" hangingPunct="1">
              <a:spcBef>
                <a:spcPct val="20000"/>
              </a:spcBef>
              <a:buClr>
                <a:schemeClr val="accent1"/>
              </a:buClr>
              <a:buSzPct val="70000"/>
              <a:buFont typeface="Wingdings 2"/>
              <a:buChar char=""/>
              <a:defRPr kumimoji="1"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kumimoji="1"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kumimoji="1"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kumimoji="1"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kumimoji="1"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kumimoji="1"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kumimoji="1"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kumimoji="1" sz="1400" kern="1200">
                <a:solidFill>
                  <a:schemeClr val="tx1"/>
                </a:solidFill>
                <a:latin typeface="+mn-lt"/>
                <a:ea typeface="+mn-ea"/>
                <a:cs typeface="+mn-cs"/>
              </a:defRPr>
            </a:lvl9pPr>
          </a:lstStyle>
          <a:p>
            <a:r>
              <a:rPr lang="en-US" altLang="ja-JP" dirty="0" err="1" smtClean="0"/>
              <a:t>this.DataWorkspace.ApplicationData.CustomerSet</a:t>
            </a:r>
            <a:endParaRPr lang="en-US" altLang="ja-JP" dirty="0" smtClean="0"/>
          </a:p>
          <a:p>
            <a:r>
              <a:rPr lang="en-US" altLang="ja-JP" dirty="0" err="1" smtClean="0"/>
              <a:t>this.DataWorkspace.NorthwindData</a:t>
            </a:r>
            <a:r>
              <a:rPr lang="en-US" altLang="ja-JP" dirty="0" smtClean="0"/>
              <a:t>.…</a:t>
            </a:r>
          </a:p>
          <a:p>
            <a:endParaRPr lang="en-US" altLang="ja-JP" dirty="0" smtClean="0"/>
          </a:p>
          <a:p>
            <a:endParaRPr lang="en-US" altLang="ja-JP" dirty="0" smtClean="0"/>
          </a:p>
          <a:p>
            <a:endParaRPr lang="ja-JP" altLang="en-US" dirty="0"/>
          </a:p>
        </p:txBody>
      </p:sp>
    </p:spTree>
    <p:extLst>
      <p:ext uri="{BB962C8B-B14F-4D97-AF65-F5344CB8AC3E}">
        <p14:creationId xmlns:p14="http://schemas.microsoft.com/office/powerpoint/2010/main" val="357430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Entities</a:t>
            </a:r>
            <a:endParaRPr kumimoji="1" lang="ja-JP" altLang="en-US" dirty="0"/>
          </a:p>
        </p:txBody>
      </p:sp>
      <p:sp>
        <p:nvSpPr>
          <p:cNvPr id="3" name="コンテンツ プレースホルダー 2"/>
          <p:cNvSpPr>
            <a:spLocks noGrp="1"/>
          </p:cNvSpPr>
          <p:nvPr>
            <p:ph idx="1"/>
          </p:nvPr>
        </p:nvSpPr>
        <p:spPr>
          <a:xfrm>
            <a:off x="457200" y="1556792"/>
            <a:ext cx="7931224" cy="1440160"/>
          </a:xfrm>
        </p:spPr>
        <p:txBody>
          <a:bodyPr>
            <a:normAutofit fontScale="77500" lnSpcReduction="20000"/>
          </a:bodyPr>
          <a:lstStyle/>
          <a:p>
            <a:r>
              <a:rPr kumimoji="1" lang="en-US" altLang="ja-JP" dirty="0" err="1" smtClean="0"/>
              <a:t>Customer.Email</a:t>
            </a:r>
            <a:endParaRPr kumimoji="1" lang="en-US" altLang="ja-JP" dirty="0" smtClean="0"/>
          </a:p>
          <a:p>
            <a:r>
              <a:rPr lang="en-US" altLang="ja-JP" dirty="0" err="1" smtClean="0"/>
              <a:t>OrderHeader</a:t>
            </a:r>
            <a:r>
              <a:rPr lang="en-US" altLang="ja-JP" dirty="0" smtClean="0"/>
              <a:t>.</a:t>
            </a:r>
            <a:r>
              <a:rPr lang="ja-JP" altLang="en-US" dirty="0" smtClean="0"/>
              <a:t>発送日</a:t>
            </a:r>
            <a:endParaRPr lang="en-US" altLang="ja-JP" dirty="0" smtClean="0"/>
          </a:p>
          <a:p>
            <a:r>
              <a:rPr lang="en-US" altLang="ja-JP" dirty="0" err="1" smtClean="0"/>
              <a:t>var</a:t>
            </a:r>
            <a:r>
              <a:rPr lang="en-US" altLang="ja-JP" dirty="0" smtClean="0"/>
              <a:t> x = from c in </a:t>
            </a:r>
            <a:r>
              <a:rPr lang="en-US" altLang="ja-JP" dirty="0" err="1" smtClean="0"/>
              <a:t>CustomerSet</a:t>
            </a:r>
            <a:r>
              <a:rPr lang="en-US" altLang="ja-JP" dirty="0" smtClean="0"/>
              <a:t> where c.</a:t>
            </a:r>
            <a:r>
              <a:rPr lang="ja-JP" altLang="en-US" dirty="0" smtClean="0"/>
              <a:t>都道府県 </a:t>
            </a:r>
            <a:r>
              <a:rPr lang="en-US" altLang="ja-JP" dirty="0" smtClean="0"/>
              <a:t>== “</a:t>
            </a:r>
            <a:r>
              <a:rPr lang="ja-JP" altLang="en-US" dirty="0" smtClean="0"/>
              <a:t>東京都</a:t>
            </a:r>
            <a:r>
              <a:rPr lang="en-US" altLang="ja-JP" dirty="0" smtClean="0"/>
              <a:t>”</a:t>
            </a:r>
            <a:r>
              <a:rPr lang="ja-JP" altLang="en-US" dirty="0" smtClean="0"/>
              <a:t> </a:t>
            </a:r>
            <a:r>
              <a:rPr lang="en-US" altLang="ja-JP" dirty="0" smtClean="0"/>
              <a:t>select c.</a:t>
            </a:r>
            <a:r>
              <a:rPr lang="ja-JP" altLang="en-US" dirty="0" smtClean="0"/>
              <a:t>氏名</a:t>
            </a:r>
            <a:r>
              <a:rPr lang="en-US" altLang="ja-JP" dirty="0" smtClean="0"/>
              <a:t>; </a:t>
            </a:r>
          </a:p>
          <a:p>
            <a:endParaRPr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259250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en-US" altLang="ja-JP" dirty="0" err="1" smtClean="0"/>
              <a:t>LightSwitch</a:t>
            </a:r>
            <a:r>
              <a:rPr kumimoji="1" lang="en-US" altLang="ja-JP" dirty="0" smtClean="0"/>
              <a:t> 2011</a:t>
            </a:r>
            <a:r>
              <a:rPr kumimoji="1" lang="ja-JP" altLang="en-US" dirty="0" smtClean="0"/>
              <a:t>とは</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en-US" altLang="ja-JP" dirty="0"/>
              <a:t>Microsoft Visual Studio </a:t>
            </a:r>
            <a:r>
              <a:rPr lang="en-US" altLang="ja-JP" dirty="0" err="1"/>
              <a:t>LightSwitch</a:t>
            </a:r>
            <a:r>
              <a:rPr lang="en-US" altLang="ja-JP" dirty="0"/>
              <a:t> </a:t>
            </a:r>
            <a:r>
              <a:rPr lang="ja-JP" altLang="en-US" dirty="0"/>
              <a:t>は、「</a:t>
            </a:r>
            <a:r>
              <a:rPr lang="en-US" altLang="ja-JP" dirty="0" err="1"/>
              <a:t>KittyHawk</a:t>
            </a:r>
            <a:r>
              <a:rPr lang="ja-JP" altLang="en-US" dirty="0"/>
              <a:t>」というコードネームで開発されていたもので新たに </a:t>
            </a:r>
            <a:r>
              <a:rPr lang="en-US" altLang="ja-JP" dirty="0"/>
              <a:t>Visual Studio </a:t>
            </a:r>
            <a:r>
              <a:rPr lang="ja-JP" altLang="en-US" dirty="0"/>
              <a:t>製品ファミリーに加</a:t>
            </a:r>
            <a:r>
              <a:rPr lang="ja-JP" altLang="en-US" dirty="0" err="1"/>
              <a:t>った</a:t>
            </a:r>
            <a:r>
              <a:rPr lang="ja-JP" altLang="en-US" dirty="0"/>
              <a:t>新製品です。データの入力、更新、参照、削除、検索などを行う、フォームやグリッドを中心としたアプリケーションを、テンプレートを用いて、マウス操作レベルの容易さで開発することができます。</a:t>
            </a:r>
            <a:endParaRPr kumimoji="1" lang="ja-JP" altLang="en-US" dirty="0"/>
          </a:p>
        </p:txBody>
      </p:sp>
    </p:spTree>
    <p:extLst>
      <p:ext uri="{BB962C8B-B14F-4D97-AF65-F5344CB8AC3E}">
        <p14:creationId xmlns:p14="http://schemas.microsoft.com/office/powerpoint/2010/main" val="1667860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Advanced</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データソースの拡張が可能</a:t>
            </a:r>
            <a:r>
              <a:rPr lang="en-US" altLang="ja-JP" dirty="0"/>
              <a:t/>
            </a:r>
            <a:br>
              <a:rPr lang="en-US" altLang="ja-JP" dirty="0"/>
            </a:br>
            <a:r>
              <a:rPr lang="ja-JP" altLang="en-US" dirty="0" smtClean="0"/>
              <a:t>（</a:t>
            </a:r>
            <a:r>
              <a:rPr lang="en-US" altLang="ja-JP" dirty="0" smtClean="0"/>
              <a:t>Ex.XML Data Source</a:t>
            </a:r>
            <a:r>
              <a:rPr lang="ja-JP" altLang="en-US" dirty="0" smtClean="0"/>
              <a:t>）</a:t>
            </a:r>
            <a:endParaRPr lang="en-US" altLang="ja-JP" dirty="0" smtClean="0"/>
          </a:p>
          <a:p>
            <a:r>
              <a:rPr lang="ja-JP" altLang="en-US" dirty="0" smtClean="0"/>
              <a:t>独自の</a:t>
            </a:r>
            <a:r>
              <a:rPr lang="en-US" altLang="ja-JP" dirty="0" err="1" smtClean="0"/>
              <a:t>LightSwitch</a:t>
            </a:r>
            <a:r>
              <a:rPr lang="en-US" altLang="ja-JP" dirty="0" smtClean="0"/>
              <a:t> </a:t>
            </a:r>
            <a:r>
              <a:rPr lang="ja-JP" altLang="en-US" dirty="0" smtClean="0"/>
              <a:t>コントロールの作成</a:t>
            </a:r>
            <a:endParaRPr lang="en-US" altLang="ja-JP" dirty="0" smtClean="0"/>
          </a:p>
          <a:p>
            <a:r>
              <a:rPr lang="ja-JP" altLang="en-US" dirty="0"/>
              <a:t>独自の</a:t>
            </a:r>
            <a:r>
              <a:rPr lang="en-US" altLang="ja-JP" dirty="0" err="1" smtClean="0"/>
              <a:t>LightSwitch</a:t>
            </a:r>
            <a:r>
              <a:rPr lang="en-US" altLang="ja-JP" dirty="0" smtClean="0"/>
              <a:t> </a:t>
            </a:r>
            <a:r>
              <a:rPr lang="ja-JP" altLang="en-US" dirty="0" smtClean="0"/>
              <a:t>画面テンプレートの作成</a:t>
            </a:r>
            <a:endParaRPr lang="en-US" altLang="ja-JP" dirty="0" smtClean="0"/>
          </a:p>
          <a:p>
            <a:r>
              <a:rPr lang="ja-JP" altLang="en-US" dirty="0"/>
              <a:t>テーマの</a:t>
            </a:r>
            <a:r>
              <a:rPr lang="ja-JP" altLang="en-US" dirty="0" smtClean="0"/>
              <a:t>作成</a:t>
            </a:r>
            <a:endParaRPr lang="en-US" altLang="ja-JP" dirty="0" smtClean="0"/>
          </a:p>
          <a:p>
            <a:r>
              <a:rPr lang="en-US" altLang="ja-JP" dirty="0" smtClean="0"/>
              <a:t>Shell Extension</a:t>
            </a:r>
            <a:br>
              <a:rPr lang="en-US" altLang="ja-JP" dirty="0" smtClean="0"/>
            </a:br>
            <a:r>
              <a:rPr lang="ja-JP" altLang="en-US" dirty="0" smtClean="0"/>
              <a:t>（</a:t>
            </a:r>
            <a:r>
              <a:rPr lang="en-US" altLang="ja-JP" dirty="0" smtClean="0"/>
              <a:t>Ex: Navigation, Current User </a:t>
            </a:r>
            <a:r>
              <a:rPr lang="ja-JP" altLang="en-US" dirty="0" smtClean="0"/>
              <a:t>などの新コントロールに対して、</a:t>
            </a:r>
            <a:r>
              <a:rPr lang="en-US" altLang="ja-JP" dirty="0" err="1" smtClean="0"/>
              <a:t>IShellCommand</a:t>
            </a:r>
            <a:r>
              <a:rPr lang="en-US" altLang="ja-JP" dirty="0" smtClean="0"/>
              <a:t>, </a:t>
            </a:r>
            <a:r>
              <a:rPr lang="en-US" altLang="ja-JP" dirty="0" err="1" smtClean="0"/>
              <a:t>INotifyPropertyChanged</a:t>
            </a:r>
            <a:r>
              <a:rPr lang="en-US" altLang="ja-JP" dirty="0" smtClean="0"/>
              <a:t> </a:t>
            </a:r>
            <a:r>
              <a:rPr lang="ja-JP" altLang="en-US" dirty="0" smtClean="0"/>
              <a:t>などを実装し、シェルを拡張）</a:t>
            </a:r>
            <a:r>
              <a:rPr lang="en-US" altLang="ja-JP" dirty="0" smtClean="0"/>
              <a:t/>
            </a:r>
            <a:br>
              <a:rPr lang="en-US" altLang="ja-JP" dirty="0" smtClean="0"/>
            </a:br>
            <a:endParaRPr kumimoji="1" lang="en-US" altLang="ja-JP" dirty="0" smtClean="0"/>
          </a:p>
          <a:p>
            <a:endParaRPr kumimoji="1" lang="ja-JP" altLang="en-US" dirty="0"/>
          </a:p>
        </p:txBody>
      </p:sp>
    </p:spTree>
    <p:extLst>
      <p:ext uri="{BB962C8B-B14F-4D97-AF65-F5344CB8AC3E}">
        <p14:creationId xmlns:p14="http://schemas.microsoft.com/office/powerpoint/2010/main" val="160568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Third Party</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912768" cy="56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24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smtClean="0"/>
              <a:t>Microsoft </a:t>
            </a:r>
            <a:r>
              <a:rPr lang="en-US" altLang="ja-JP" sz="2400" dirty="0" err="1" smtClean="0"/>
              <a:t>LightSwitch</a:t>
            </a:r>
            <a:r>
              <a:rPr lang="en-US" altLang="ja-JP" sz="2400" dirty="0" smtClean="0"/>
              <a:t> http</a:t>
            </a:r>
            <a:r>
              <a:rPr lang="en-US" altLang="ja-JP" sz="2400" dirty="0"/>
              <a:t>://</a:t>
            </a:r>
            <a:r>
              <a:rPr lang="en-US" altLang="ja-JP" sz="2400" dirty="0" smtClean="0"/>
              <a:t>www.microsoft.com/japan/visualstudio/lightswitch</a:t>
            </a:r>
          </a:p>
          <a:p>
            <a:r>
              <a:rPr lang="en-US" altLang="ja-JP" sz="2400" dirty="0" smtClean="0"/>
              <a:t>MSDN </a:t>
            </a:r>
            <a:r>
              <a:rPr lang="en-US" altLang="ja-JP" sz="2400" dirty="0" err="1" smtClean="0"/>
              <a:t>LightSwithch</a:t>
            </a:r>
            <a:r>
              <a:rPr lang="en-US" altLang="ja-JP" sz="2400" dirty="0" smtClean="0"/>
              <a:t> http</a:t>
            </a:r>
            <a:r>
              <a:rPr lang="en-US" altLang="ja-JP" sz="2400" dirty="0"/>
              <a:t>://</a:t>
            </a:r>
            <a:r>
              <a:rPr lang="en-US" altLang="ja-JP" sz="2400" dirty="0" smtClean="0"/>
              <a:t>msdn.microsoft.com/ja-jp/lightswitch</a:t>
            </a:r>
          </a:p>
          <a:p>
            <a:r>
              <a:rPr lang="en-US" altLang="ja-JP" sz="2400" b="1" dirty="0" err="1"/>
              <a:t>LightSwitch</a:t>
            </a:r>
            <a:r>
              <a:rPr lang="en-US" altLang="ja-JP" sz="2400" b="1" dirty="0"/>
              <a:t> - </a:t>
            </a:r>
            <a:r>
              <a:rPr lang="en-US" altLang="ja-JP" sz="2400" b="1" dirty="0" smtClean="0"/>
              <a:t>“How </a:t>
            </a:r>
            <a:r>
              <a:rPr lang="en-US" altLang="ja-JP" sz="2400" b="1" dirty="0"/>
              <a:t>Do </a:t>
            </a:r>
            <a:r>
              <a:rPr lang="en-US" altLang="ja-JP" sz="2400" b="1" dirty="0" smtClean="0"/>
              <a:t>I” </a:t>
            </a:r>
            <a:r>
              <a:rPr lang="ja-JP" altLang="en-US" sz="2400" b="1" dirty="0" smtClean="0"/>
              <a:t>ビデオ  </a:t>
            </a:r>
            <a:r>
              <a:rPr lang="en-US" altLang="ja-JP" sz="2400" b="1" dirty="0"/>
              <a:t>http://</a:t>
            </a:r>
            <a:r>
              <a:rPr lang="en-US" altLang="ja-JP" sz="2400" b="1" dirty="0" smtClean="0"/>
              <a:t>msdn.microsoft.com/ja-jp/lightswitch/gg604823</a:t>
            </a:r>
          </a:p>
          <a:p>
            <a:endParaRPr lang="en-US" altLang="ja-JP" sz="2400" dirty="0" smtClean="0"/>
          </a:p>
          <a:p>
            <a:endParaRPr kumimoji="1" lang="ja-JP" altLang="en-US" sz="2400" dirty="0"/>
          </a:p>
        </p:txBody>
      </p:sp>
    </p:spTree>
    <p:extLst>
      <p:ext uri="{BB962C8B-B14F-4D97-AF65-F5344CB8AC3E}">
        <p14:creationId xmlns:p14="http://schemas.microsoft.com/office/powerpoint/2010/main" val="148356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起動画面～データ中心</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6336704" cy="50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86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LightSwitch</a:t>
            </a:r>
            <a:r>
              <a:rPr kumimoji="1" lang="en-US" altLang="ja-JP" dirty="0" smtClean="0"/>
              <a:t> </a:t>
            </a:r>
            <a:r>
              <a:rPr kumimoji="1" lang="ja-JP" altLang="en-US" dirty="0" smtClean="0"/>
              <a:t>の特徴</a:t>
            </a:r>
            <a:endParaRPr kumimoji="1" lang="ja-JP" altLang="en-US" dirty="0"/>
          </a:p>
        </p:txBody>
      </p:sp>
      <p:sp>
        <p:nvSpPr>
          <p:cNvPr id="3" name="コンテンツ プレースホルダー 2"/>
          <p:cNvSpPr>
            <a:spLocks noGrp="1"/>
          </p:cNvSpPr>
          <p:nvPr>
            <p:ph idx="1"/>
          </p:nvPr>
        </p:nvSpPr>
        <p:spPr/>
        <p:txBody>
          <a:bodyPr>
            <a:normAutofit/>
          </a:bodyPr>
          <a:lstStyle/>
          <a:p>
            <a:pPr marL="514350" indent="-514350">
              <a:buFont typeface="+mj-lt"/>
              <a:buAutoNum type="arabicPeriod"/>
            </a:pPr>
            <a:r>
              <a:rPr lang="ja-JP" altLang="en-US" b="1" dirty="0"/>
              <a:t>高品質な業務アプリケーションを素早く作成 </a:t>
            </a:r>
          </a:p>
          <a:p>
            <a:pPr marL="514350" indent="-514350">
              <a:buFont typeface="+mj-lt"/>
              <a:buAutoNum type="arabicPeriod"/>
            </a:pPr>
            <a:r>
              <a:rPr lang="ja-JP" altLang="en-US" b="1" dirty="0"/>
              <a:t>既存のシステムやデータに容易に</a:t>
            </a:r>
            <a:r>
              <a:rPr lang="ja-JP" altLang="en-US" b="1" dirty="0" smtClean="0"/>
              <a:t>アクセス</a:t>
            </a:r>
            <a:endParaRPr lang="en-US" altLang="ja-JP" b="1" dirty="0" smtClean="0"/>
          </a:p>
          <a:p>
            <a:pPr marL="514350" indent="-514350">
              <a:buFont typeface="+mj-lt"/>
              <a:buAutoNum type="arabicPeriod"/>
            </a:pPr>
            <a:r>
              <a:rPr lang="ja-JP" altLang="en-US" b="1" dirty="0"/>
              <a:t>今日の要件を満たしながら、将来のニーズの変化にも柔軟に対応</a:t>
            </a:r>
          </a:p>
          <a:p>
            <a:pPr marL="514350" indent="-514350">
              <a:buFont typeface="+mj-lt"/>
              <a:buAutoNum type="arabicPeriod"/>
            </a:pPr>
            <a:r>
              <a:rPr lang="ja-JP" altLang="en-US" b="1" dirty="0"/>
              <a:t>再設計なしにアプリケーションを拡張する</a:t>
            </a:r>
          </a:p>
          <a:p>
            <a:pPr marL="0" indent="0">
              <a:buNone/>
            </a:pPr>
            <a:endParaRPr lang="en-US" altLang="ja-JP" b="1" dirty="0" smtClean="0"/>
          </a:p>
          <a:p>
            <a:pPr marL="0" indent="0">
              <a:buNone/>
            </a:pPr>
            <a:r>
              <a:rPr lang="en-US" altLang="ja-JP" sz="2000" b="1" dirty="0"/>
              <a:t>~http://www.microsoft.com/japan/visualstudio/lightswitch</a:t>
            </a:r>
            <a:endParaRPr lang="ja-JP" altLang="en-US" b="1" dirty="0"/>
          </a:p>
          <a:p>
            <a:endParaRPr kumimoji="1" lang="ja-JP" altLang="en-US" dirty="0"/>
          </a:p>
        </p:txBody>
      </p:sp>
    </p:spTree>
    <p:extLst>
      <p:ext uri="{BB962C8B-B14F-4D97-AF65-F5344CB8AC3E}">
        <p14:creationId xmlns:p14="http://schemas.microsoft.com/office/powerpoint/2010/main" val="3468843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１．高品質</a:t>
            </a:r>
            <a:r>
              <a:rPr lang="ja-JP" altLang="en-US" dirty="0"/>
              <a:t>な業務アプリケーションを素早く作成 </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err="1"/>
              <a:t>LightSwitch</a:t>
            </a:r>
            <a:r>
              <a:rPr lang="en-US" altLang="ja-JP" dirty="0"/>
              <a:t> </a:t>
            </a:r>
            <a:r>
              <a:rPr lang="ja-JP" altLang="en-US" dirty="0"/>
              <a:t>を利用すれば、パッケージ ソリューションに勝るとも劣らない高品質なアプリケーションを簡単に構築し、デスクトップやクラウドに展開することができます。あらかじめ用意された画面テンプレートや典型的に必要とされる機能に対応したプログラムコードの他、アプリケーション開発における反復的なタスクを処理する再利用可能なコンポーネントを活用し、ステップ バイ ステップのガイダンスに従って、コードを記述せずに開発を進めることができます。 </a:t>
            </a:r>
          </a:p>
          <a:p>
            <a:endParaRPr kumimoji="1" lang="ja-JP" altLang="en-US" dirty="0"/>
          </a:p>
        </p:txBody>
      </p:sp>
    </p:spTree>
    <p:extLst>
      <p:ext uri="{BB962C8B-B14F-4D97-AF65-F5344CB8AC3E}">
        <p14:creationId xmlns:p14="http://schemas.microsoft.com/office/powerpoint/2010/main" val="229761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Visual Studio World</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 VB </a:t>
            </a:r>
            <a:r>
              <a:rPr lang="ja-JP" altLang="en-US" dirty="0" smtClean="0"/>
              <a:t>が使用できるが・・・</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6420396" cy="443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07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２．既存</a:t>
            </a:r>
            <a:r>
              <a:rPr lang="ja-JP" altLang="en-US" dirty="0"/>
              <a:t>のシステムやデータに容易に</a:t>
            </a:r>
            <a:r>
              <a:rPr lang="ja-JP" altLang="en-US" dirty="0" smtClean="0"/>
              <a:t>アクセス</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t>LightSwitch</a:t>
            </a:r>
            <a:r>
              <a:rPr lang="en-US" altLang="ja-JP" dirty="0"/>
              <a:t> </a:t>
            </a:r>
            <a:r>
              <a:rPr lang="ja-JP" altLang="en-US" dirty="0"/>
              <a:t>で作成されたアプリケーションは、</a:t>
            </a:r>
            <a:r>
              <a:rPr lang="en-US" altLang="ja-JP" dirty="0"/>
              <a:t>Microsoft Office Excel </a:t>
            </a:r>
            <a:r>
              <a:rPr lang="ja-JP" altLang="en-US" dirty="0" err="1"/>
              <a:t>への</a:t>
            </a:r>
            <a:r>
              <a:rPr lang="ja-JP" altLang="en-US" dirty="0"/>
              <a:t>データエクスポートにも対応しているため、素早いデータの共有や分析、再利用に役立ちます。 利用可能なデータソースとしては、</a:t>
            </a:r>
            <a:r>
              <a:rPr lang="en-US" altLang="ja-JP" dirty="0"/>
              <a:t>Microsoft SQL Server</a:t>
            </a:r>
            <a:r>
              <a:rPr lang="ja-JP" altLang="en-US" dirty="0" err="1"/>
              <a:t>、</a:t>
            </a:r>
            <a:r>
              <a:rPr lang="en-US" altLang="ja-JP" dirty="0"/>
              <a:t>Microsoft SQL Azure</a:t>
            </a:r>
            <a:r>
              <a:rPr lang="ja-JP" altLang="en-US" dirty="0" err="1"/>
              <a:t>、</a:t>
            </a:r>
            <a:r>
              <a:rPr lang="en-US" altLang="ja-JP" dirty="0"/>
              <a:t>SharePoint</a:t>
            </a:r>
            <a:r>
              <a:rPr lang="ja-JP" altLang="en-US" dirty="0"/>
              <a:t>の他、幅広いサードパーティーデータソースに対応しています。 </a:t>
            </a:r>
          </a:p>
          <a:p>
            <a:endParaRPr kumimoji="1" lang="ja-JP" altLang="en-US" dirty="0"/>
          </a:p>
        </p:txBody>
      </p:sp>
    </p:spTree>
    <p:extLst>
      <p:ext uri="{BB962C8B-B14F-4D97-AF65-F5344CB8AC3E}">
        <p14:creationId xmlns:p14="http://schemas.microsoft.com/office/powerpoint/2010/main" val="3342378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データソース</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SQL Server, SharePoint, WCF RIA </a:t>
            </a:r>
            <a:r>
              <a:rPr kumimoji="1" lang="ja-JP" altLang="en-US" dirty="0" smtClean="0"/>
              <a:t>サービス</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04" y="2262617"/>
            <a:ext cx="557212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18003"/>
      </p:ext>
    </p:extLst>
  </p:cSld>
  <p:clrMapOvr>
    <a:masterClrMapping/>
  </p:clrMapOvr>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TC010205601[[fn=デラックスのテーマ]]</Template>
  <TotalTime>227</TotalTime>
  <Words>1087</Words>
  <Application>Microsoft Office PowerPoint</Application>
  <PresentationFormat>画面に合わせる (4:3)</PresentationFormat>
  <Paragraphs>196</Paragraphs>
  <Slides>32</Slides>
  <Notes>0</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Deluxe</vt:lpstr>
      <vt:lpstr>Visual Studio LightSwitch 2011</vt:lpstr>
      <vt:lpstr>Level and Goal</vt:lpstr>
      <vt:lpstr>LightSwitch 2011とは?</vt:lpstr>
      <vt:lpstr>起動画面～データ中心</vt:lpstr>
      <vt:lpstr>LightSwitch の特徴</vt:lpstr>
      <vt:lpstr>１．高品質な業務アプリケーションを素早く作成 </vt:lpstr>
      <vt:lpstr>Visual Studio World</vt:lpstr>
      <vt:lpstr>２．既存のシステムやデータに容易にアクセス</vt:lpstr>
      <vt:lpstr>データソース</vt:lpstr>
      <vt:lpstr>３．今日の要件を満たしながら、将来のニーズの変化にも柔軟に対応</vt:lpstr>
      <vt:lpstr>画面テンプレート</vt:lpstr>
      <vt:lpstr>エンティティデザイナー画面</vt:lpstr>
      <vt:lpstr>４．再設計なしにアプリケーションを拡張する</vt:lpstr>
      <vt:lpstr>カスタマイゼーション・モード</vt:lpstr>
      <vt:lpstr>DeMO</vt:lpstr>
      <vt:lpstr>Architecture</vt:lpstr>
      <vt:lpstr>A typical three-tier application</vt:lpstr>
      <vt:lpstr>LightSwtich 1.0 three-tier application</vt:lpstr>
      <vt:lpstr>Presentation Tier</vt:lpstr>
      <vt:lpstr>Presentation / Screen</vt:lpstr>
      <vt:lpstr>Logic Tier</vt:lpstr>
      <vt:lpstr>Data Access and Storage</vt:lpstr>
      <vt:lpstr>Supported Data Access Providers</vt:lpstr>
      <vt:lpstr>LightSwitchのデータタイプ</vt:lpstr>
      <vt:lpstr>必要な環境</vt:lpstr>
      <vt:lpstr>LightSwitch 拡張機能</vt:lpstr>
      <vt:lpstr>データモデル</vt:lpstr>
      <vt:lpstr>Application</vt:lpstr>
      <vt:lpstr>Entities</vt:lpstr>
      <vt:lpstr>Advanced</vt:lpstr>
      <vt:lpstr>Third Party</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Studio LightSwitch 2011</dc:title>
  <dc:creator>uchukamen</dc:creator>
  <cp:lastModifiedBy>uchukamen</cp:lastModifiedBy>
  <cp:revision>19</cp:revision>
  <dcterms:created xsi:type="dcterms:W3CDTF">2011-08-17T04:09:40Z</dcterms:created>
  <dcterms:modified xsi:type="dcterms:W3CDTF">2011-08-19T16:15:39Z</dcterms:modified>
</cp:coreProperties>
</file>